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4DDB521-B411-4714-89BD-1E29048A8E72}">
  <a:tblStyle styleId="{84DDB521-B411-4714-89BD-1E29048A8E7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bfce8123e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bfce8123e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01e9915b9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01e9915b9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9bfce8123e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9bfce8123e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08b2ad3b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08b2ad3b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08b2ad3b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08b2ad3b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01e9915b9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01e9915b9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08b2ad3b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08b2ad3b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a08b2ad3be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a08b2ad3b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a049bdc6f1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a049bdc6f1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9bfce8123e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9bfce8123e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a01e9915b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a01e9915b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a08b2ad3be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a08b2ad3be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08b2ad3b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08b2ad3b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08b2ad3be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08b2ad3be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9bfce8123e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9bfce8123e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9bfce8123e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9bfce8123e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a049bdc6f1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a049bdc6f1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9bfce8123e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9bfce8123e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049bdc6f1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049bdc6f1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9bfce8123e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9bfce8123e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049bdc6f1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049bdc6f1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bfce8123e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bfce8123e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tutorialspoint.com/html/html_layouts.ht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2119" y="1021094"/>
            <a:ext cx="1112150" cy="111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76675" y="1196175"/>
            <a:ext cx="3124200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0" y="2571750"/>
            <a:ext cx="9144000" cy="8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>
                <a:solidFill>
                  <a:srgbClr val="E69138"/>
                </a:solidFill>
              </a:rPr>
              <a:t>Aula 04 - HTML</a:t>
            </a:r>
            <a:endParaRPr sz="2600">
              <a:solidFill>
                <a:srgbClr val="E69138"/>
              </a:solidFill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2296500" y="3381600"/>
            <a:ext cx="4551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69138"/>
                </a:solidFill>
              </a:rPr>
              <a:t>Daniel Lin</a:t>
            </a:r>
            <a:endParaRPr>
              <a:solidFill>
                <a:srgbClr val="E6913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69138"/>
                </a:solidFill>
              </a:rPr>
              <a:t>Renato Tano</a:t>
            </a:r>
            <a:endParaRPr>
              <a:solidFill>
                <a:srgbClr val="E69138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E69138"/>
                </a:solidFill>
              </a:rPr>
              <a:t>Tatiane Costa</a:t>
            </a:r>
            <a:endParaRPr>
              <a:solidFill>
                <a:srgbClr val="E69138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Forms &lt;form&gt;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15" name="Google Shape;115;p22"/>
          <p:cNvSpPr txBox="1"/>
          <p:nvPr/>
        </p:nvSpPr>
        <p:spPr>
          <a:xfrm>
            <a:off x="311700" y="1280100"/>
            <a:ext cx="8520600" cy="27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Container para: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Inputs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Labels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Selects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Textareas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Botões</a:t>
            </a:r>
            <a:endParaRPr sz="1800">
              <a:solidFill>
                <a:srgbClr val="EFEFEF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Label</a:t>
            </a:r>
            <a:r>
              <a:rPr lang="pt-BR" sz="2800">
                <a:solidFill>
                  <a:srgbClr val="FFFFFF"/>
                </a:solidFill>
              </a:rPr>
              <a:t> &lt;label&gt;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21" name="Google Shape;121;p23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"nome"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Nome completo: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"nome"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"text"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"nome"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Importante por conta da </a:t>
            </a:r>
            <a:r>
              <a:rPr lang="pt-BR" sz="1800">
                <a:solidFill>
                  <a:srgbClr val="EFEFEF"/>
                </a:solidFill>
              </a:rPr>
              <a:t>acessibilidade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Atributo </a:t>
            </a:r>
            <a:r>
              <a:rPr b="1" lang="pt-BR" sz="1800">
                <a:solidFill>
                  <a:srgbClr val="EFEFEF"/>
                </a:solidFill>
              </a:rPr>
              <a:t>"for"</a:t>
            </a:r>
            <a:r>
              <a:rPr lang="pt-BR" sz="1800">
                <a:solidFill>
                  <a:srgbClr val="EFEFEF"/>
                </a:solidFill>
              </a:rPr>
              <a:t> tem que ser igual ao id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Input &lt;input&gt;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27" name="Google Shape;127;p24"/>
          <p:cNvSpPr txBox="1"/>
          <p:nvPr/>
        </p:nvSpPr>
        <p:spPr>
          <a:xfrm>
            <a:off x="311700" y="1584900"/>
            <a:ext cx="8520600" cy="301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8800" y="1311300"/>
            <a:ext cx="6326400" cy="35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Radio </a:t>
            </a:r>
            <a:r>
              <a:rPr lang="pt-BR" sz="2800">
                <a:solidFill>
                  <a:srgbClr val="FFFFFF"/>
                </a:solidFill>
              </a:rPr>
              <a:t> &lt;radio&gt;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34" name="Google Shape;134;p25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Raça: 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"radio"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"pequeno"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"porte"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"pequeno"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"pequeno"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Pequeno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"radio"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"grande"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"porte"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"grande"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"grande"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Grande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Label: Atributo tem que ser igual ao id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Value: Valor a ser enviado para o servidor. 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Dica: cuidado com pontuações, espaços</a:t>
            </a:r>
            <a:endParaRPr sz="1800">
              <a:solidFill>
                <a:srgbClr val="EFEFE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6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Checkbox</a:t>
            </a:r>
            <a:r>
              <a:rPr lang="pt-BR" sz="2800">
                <a:solidFill>
                  <a:srgbClr val="FFFFFF"/>
                </a:solidFill>
              </a:rPr>
              <a:t>  &lt;checkbox&gt;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40" name="Google Shape;140;p26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Habilidades: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"checkbox"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"pula"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"habilidade"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"pula"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"pula"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Pula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"checkbox"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"danca"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"habilidade"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"danca"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"danca"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Dança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label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Label: Atributo tem que ser igual ao id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Value: Valor a ser enviado para o servidor. 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Dica: cuidado com pontuações, espaços</a:t>
            </a:r>
            <a:endParaRPr sz="1800">
              <a:solidFill>
                <a:srgbClr val="EFEFEF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input</a:t>
            </a:r>
            <a:r>
              <a:rPr lang="pt-BR" sz="2800">
                <a:solidFill>
                  <a:srgbClr val="FFFFFF"/>
                </a:solidFill>
              </a:rPr>
              <a:t> &lt;input&gt;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46" name="Google Shape;146;p27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"nome"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"text"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"nome"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23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"submit"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"Enviar"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Atributo name é importante para garantir que seja enviado no submit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Submit é a forma de enviar as informação d</a:t>
            </a:r>
            <a:r>
              <a:rPr lang="pt-BR" sz="1800">
                <a:solidFill>
                  <a:srgbClr val="EFEFEF"/>
                </a:solidFill>
              </a:rPr>
              <a:t>o</a:t>
            </a:r>
            <a:r>
              <a:rPr lang="pt-BR" sz="1800">
                <a:solidFill>
                  <a:srgbClr val="EFEFEF"/>
                </a:solidFill>
              </a:rPr>
              <a:t> formulário (form) para o servidor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Textarea</a:t>
            </a:r>
            <a:r>
              <a:rPr lang="pt-BR" sz="2800">
                <a:solidFill>
                  <a:srgbClr val="FFFFFF"/>
                </a:solidFill>
              </a:rPr>
              <a:t> &lt;textarea&gt;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textarea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"mensagem"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"mensagem"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rows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"4"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cols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"50"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textarea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Rows e cols podem ser colocados como parâmetros ou via CSS</a:t>
            </a:r>
            <a:endParaRPr sz="1800">
              <a:solidFill>
                <a:srgbClr val="EFEFEF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○"/>
            </a:pPr>
            <a:r>
              <a:rPr lang="pt-BR" sz="1800">
                <a:solidFill>
                  <a:srgbClr val="EFEFEF"/>
                </a:solidFill>
              </a:rPr>
              <a:t>São dimensões iniciais do campo, não o tamanho mínimo ou máximo. O campo aceita por padrão tamanho ilimitado de caracteres.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Dica: utilizar </a:t>
            </a:r>
            <a:r>
              <a:rPr b="1" lang="pt-BR" sz="1800">
                <a:solidFill>
                  <a:srgbClr val="EFEFEF"/>
                </a:solidFill>
              </a:rPr>
              <a:t>maxlength </a:t>
            </a:r>
            <a:r>
              <a:rPr lang="pt-BR" sz="1800">
                <a:solidFill>
                  <a:srgbClr val="EFEFEF"/>
                </a:solidFill>
              </a:rPr>
              <a:t>caso deseje limitar o número máximo de caracteres.</a:t>
            </a:r>
            <a:r>
              <a:rPr lang="pt-BR" sz="1800">
                <a:solidFill>
                  <a:srgbClr val="EFEFEF"/>
                </a:solidFill>
              </a:rPr>
              <a:t> 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Select</a:t>
            </a:r>
            <a:r>
              <a:rPr lang="pt-BR" sz="2800">
                <a:solidFill>
                  <a:srgbClr val="FFFFFF"/>
                </a:solidFill>
              </a:rPr>
              <a:t> &lt;select&gt;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58" name="Google Shape;158;p29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name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"motivo"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id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"motivo"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option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"elogio"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Elogio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option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option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"reclamacao"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Reclamação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option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select</a:t>
            </a:r>
            <a:r>
              <a:rPr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Nomes comuns: Dropdown, select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Dica: O valor a ser enviado para o servidor é o atributo "value". Cuidado com acentos, espaços</a:t>
            </a:r>
            <a:endParaRPr sz="1800">
              <a:solidFill>
                <a:srgbClr val="EFEFE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"button"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Enviar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&lt;/button&gt;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3 tipos de types</a:t>
            </a:r>
            <a:endParaRPr sz="1800">
              <a:solidFill>
                <a:srgbClr val="EFEFEF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○"/>
            </a:pPr>
            <a:r>
              <a:rPr lang="pt-BR" sz="1800">
                <a:solidFill>
                  <a:srgbClr val="EFEFEF"/>
                </a:solidFill>
              </a:rPr>
              <a:t>submit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reset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button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button vs input para submit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input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"submit"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me envia por favor!!!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type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"submit"</a:t>
            </a: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me envia por favor!!!</a:t>
            </a: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"https://i.pinimg.com/originals/39/ab/cb/39abcbbc03ea9c38c861d05687a8cb3e.gif"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"width: 150px; height: 150px;"</a:t>
            </a: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&gt;&lt;/</a:t>
            </a:r>
            <a:r>
              <a:rPr lang="pt-BR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button</a:t>
            </a:r>
            <a:r>
              <a:rPr lang="pt-BR" sz="9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164" name="Google Shape;164;p30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Button</a:t>
            </a:r>
            <a:r>
              <a:rPr lang="pt-BR" sz="2800">
                <a:solidFill>
                  <a:srgbClr val="FFFFFF"/>
                </a:solidFill>
              </a:rPr>
              <a:t> &lt;button&gt;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1"/>
          <p:cNvSpPr txBox="1"/>
          <p:nvPr/>
        </p:nvSpPr>
        <p:spPr>
          <a:xfrm>
            <a:off x="2809950" y="2209200"/>
            <a:ext cx="3524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300">
                <a:solidFill>
                  <a:srgbClr val="FFFFFF"/>
                </a:solidFill>
              </a:rPr>
              <a:t>Mão na massa :D</a:t>
            </a:r>
            <a:endParaRPr sz="33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0725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2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Adicionar o Remote do github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git add remote origin &lt;url&gt;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git push origin master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Treino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mudar algo e criar uma branch nova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175" name="Google Shape;175;p32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Github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3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Separar pelo menos pastas para</a:t>
            </a:r>
            <a:endParaRPr sz="1800">
              <a:solidFill>
                <a:srgbClr val="EFEFEF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○"/>
            </a:pPr>
            <a:r>
              <a:rPr lang="pt-BR" sz="1800">
                <a:solidFill>
                  <a:srgbClr val="EFEFEF"/>
                </a:solidFill>
              </a:rPr>
              <a:t>imagens (assets)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estilos (css)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scripts (js)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Boas práticas para arquivos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sempre minúsculo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separados por hífen (nunca usar espaços, pontuações e underline)</a:t>
            </a:r>
            <a:endParaRPr sz="1800">
              <a:solidFill>
                <a:srgbClr val="EFEFEF"/>
              </a:solidFill>
            </a:endParaRPr>
          </a:p>
          <a:p>
            <a:pPr indent="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181" name="Google Shape;181;p33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Organização e boas práticas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4"/>
          <p:cNvSpPr txBox="1"/>
          <p:nvPr/>
        </p:nvSpPr>
        <p:spPr>
          <a:xfrm>
            <a:off x="373700" y="1241325"/>
            <a:ext cx="85206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Select, Edit, Reorder, Remove Elements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Force States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187" name="Google Shape;187;p34"/>
          <p:cNvSpPr txBox="1"/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Chrome Dev Tools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5"/>
          <p:cNvSpPr txBox="1"/>
          <p:nvPr/>
        </p:nvSpPr>
        <p:spPr>
          <a:xfrm>
            <a:off x="311700" y="781875"/>
            <a:ext cx="8520600" cy="3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Obrigado e boa sorte!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Dúvidas?</a:t>
            </a:r>
            <a:endParaRPr sz="28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renato@easydeco.com.br</a:t>
            </a:r>
            <a:endParaRPr sz="2800">
              <a:solidFill>
                <a:srgbClr val="FFFFFF"/>
              </a:solidFill>
            </a:endParaRPr>
          </a:p>
        </p:txBody>
      </p:sp>
      <p:pic>
        <p:nvPicPr>
          <p:cNvPr id="193" name="Google Shape;19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9900" y="840625"/>
            <a:ext cx="3124200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Tabelas</a:t>
            </a:r>
            <a:r>
              <a:rPr lang="pt-BR" sz="2800">
                <a:solidFill>
                  <a:srgbClr val="FFFFFF"/>
                </a:solidFill>
              </a:rPr>
              <a:t> &lt;table&gt;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311700" y="937650"/>
            <a:ext cx="3805500" cy="41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Nome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Telefone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 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Renato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(11)99999-99999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1" name="Google Shape;71;p15"/>
          <p:cNvSpPr/>
          <p:nvPr/>
        </p:nvSpPr>
        <p:spPr>
          <a:xfrm>
            <a:off x="4117200" y="2531800"/>
            <a:ext cx="540900" cy="3687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72" name="Google Shape;72;p15"/>
          <p:cNvGraphicFramePr/>
          <p:nvPr/>
        </p:nvGraphicFramePr>
        <p:xfrm>
          <a:off x="4925325" y="2171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{84DDB521-B411-4714-89BD-1E29048A8E72}</a:tableStyleId>
              </a:tblPr>
              <a:tblGrid>
                <a:gridCol w="1626950"/>
                <a:gridCol w="21800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>
                          <a:solidFill>
                            <a:srgbClr val="D4D4D4"/>
                          </a:solidFill>
                          <a:highlight>
                            <a:srgbClr val="1E1E1E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Nome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t-BR" sz="1600">
                          <a:solidFill>
                            <a:srgbClr val="D4D4D4"/>
                          </a:solidFill>
                          <a:highlight>
                            <a:srgbClr val="1E1E1E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Telefone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>
                          <a:solidFill>
                            <a:srgbClr val="D4D4D4"/>
                          </a:solidFill>
                          <a:highlight>
                            <a:srgbClr val="1E1E1E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Renato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>
                          <a:solidFill>
                            <a:srgbClr val="D4D4D4"/>
                          </a:solidFill>
                          <a:highlight>
                            <a:srgbClr val="1E1E1E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(11)99999-99999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/>
        </p:nvSpPr>
        <p:spPr>
          <a:xfrm>
            <a:off x="227375" y="851125"/>
            <a:ext cx="6858000" cy="33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solid;border-collapse: collapse;"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solid;"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colspan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"2"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Petuxos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rowspan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"3"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Raças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th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solid;"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Pinscher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Pastor Alemão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"border: 1px solid;"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Pug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td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tr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D4D4D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table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12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78" name="Google Shape;78;p16"/>
          <p:cNvSpPr txBox="1"/>
          <p:nvPr/>
        </p:nvSpPr>
        <p:spPr>
          <a:xfrm>
            <a:off x="319550" y="215075"/>
            <a:ext cx="4301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chemeClr val="dk1"/>
                </a:solidFill>
              </a:rPr>
              <a:t>Colspan e Rowspan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Onde usar?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311700" y="1280100"/>
            <a:ext cx="8520600" cy="6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Para dados tabulados (e com cuidado)</a:t>
            </a:r>
            <a:endParaRPr sz="18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EFEFEF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Para estruturar seu layout! </a:t>
            </a:r>
            <a:r>
              <a:rPr lang="pt-BR" sz="1800" u="sng">
                <a:solidFill>
                  <a:schemeClr val="hlink"/>
                </a:solidFill>
                <a:hlinkClick r:id="rId3"/>
              </a:rPr>
              <a:t>https://www.tutorialspoint.com/html/html_layouts.htm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Ruim de dar manutenção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Péssimo para o SEO ler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Geralmente é mais lento para ser renderizado, principalmente se utilizado porcentagem para cálculo de tamanhos de célula</a:t>
            </a:r>
            <a:endParaRPr sz="1800">
              <a:solidFill>
                <a:srgbClr val="EFEFEF"/>
              </a:solidFill>
            </a:endParaRPr>
          </a:p>
        </p:txBody>
      </p:sp>
      <p:sp>
        <p:nvSpPr>
          <p:cNvPr id="85" name="Google Shape;85;p17"/>
          <p:cNvSpPr txBox="1"/>
          <p:nvPr/>
        </p:nvSpPr>
        <p:spPr>
          <a:xfrm>
            <a:off x="341200" y="1870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Quando não usar?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Imagens &lt;img&gt;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91" name="Google Shape;91;p18"/>
          <p:cNvSpPr txBox="1"/>
          <p:nvPr/>
        </p:nvSpPr>
        <p:spPr>
          <a:xfrm>
            <a:off x="311700" y="937650"/>
            <a:ext cx="8520600" cy="41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"dog.jpg"</a:t>
            </a:r>
            <a:r>
              <a:rPr b="1" lang="pt-BR" sz="16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"Meu lindo dog" </a:t>
            </a:r>
            <a:r>
              <a:rPr b="1" lang="pt-BR" sz="16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b="1" lang="pt-BR" sz="16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6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"width: 150px; height: 150px"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Tag</a:t>
            </a:r>
            <a:r>
              <a:rPr b="1" lang="pt-BR" sz="16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800">
                <a:solidFill>
                  <a:srgbClr val="EFEFEF"/>
                </a:solidFill>
              </a:rPr>
              <a:t>não se fecha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Alt é importante caso a imagem não abra e para o SEO</a:t>
            </a:r>
            <a:endParaRPr sz="1800">
              <a:solidFill>
                <a:srgbClr val="EFEFEF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Sempre especificar o tamanho da imagem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Via style ou atributo. Preferir o atributo para não ser sobrescrito pelo CSS</a:t>
            </a:r>
            <a:endParaRPr sz="1800">
              <a:solidFill>
                <a:srgbClr val="EFEFEF"/>
              </a:solidFill>
            </a:endParaRPr>
          </a:p>
          <a:p>
            <a:pPr indent="-3238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500"/>
              <a:buChar char="■"/>
            </a:pP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"dog.jpg"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"Meu lindo dog"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style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"width: 150px; height: 150px"</a:t>
            </a: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3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111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808080"/>
              </a:buClr>
              <a:buSzPts val="1300"/>
              <a:buFont typeface="Courier New"/>
              <a:buChar char="■"/>
            </a:pP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"dog.jpg"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"Meu lindo dog"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"150px"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"150px"</a:t>
            </a: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3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9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Imagens &lt;img&gt;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97" name="Google Shape;97;p19"/>
          <p:cNvSpPr txBox="1"/>
          <p:nvPr/>
        </p:nvSpPr>
        <p:spPr>
          <a:xfrm>
            <a:off x="311700" y="937650"/>
            <a:ext cx="8520600" cy="410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Source (Remoto ou Local)</a:t>
            </a:r>
            <a:endParaRPr sz="1800">
              <a:solidFill>
                <a:srgbClr val="EFEFEF"/>
              </a:solidFill>
            </a:endParaRPr>
          </a:p>
          <a:p>
            <a:pPr indent="-3746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300"/>
              <a:buChar char="○"/>
            </a:pPr>
            <a:r>
              <a:rPr lang="pt-BR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pt-BR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pt-BR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"logo"</a:t>
            </a:r>
            <a:r>
              <a:rPr lang="pt-BR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pt-BR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"assets/logo_petuxos_hor.jpeg"</a:t>
            </a:r>
            <a:r>
              <a:rPr lang="pt-BR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200"/>
              <a:buChar char="○"/>
            </a:pP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"logo"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"https://logopond.com/logos/d82c48f7520dc007f944473c43d89299.png"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2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EFEFEF"/>
              </a:solidFill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Tipos (PNG, GIF, JPG, SVG, etc)</a:t>
            </a:r>
            <a:endParaRPr sz="1800">
              <a:solidFill>
                <a:srgbClr val="EFEFEF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Char char="○"/>
            </a:pP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img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src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https://www.liveabout.com/thmb/9oyhVbEg1OHIPqxsUSe9Pif61U8=/640x640/filters:no_upscale():max_bytes(150000):strip_icc()/superdog-treadmill-5af44eb2eb97de003d8c771d.gif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alt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"Meu lindo dog"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width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"150px" </a:t>
            </a:r>
            <a:r>
              <a:rPr b="1"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height</a:t>
            </a:r>
            <a:r>
              <a:rPr b="1"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1"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"150px"</a:t>
            </a:r>
            <a:r>
              <a:rPr b="1"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Links &lt;a&gt;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03" name="Google Shape;103;p20"/>
          <p:cNvSpPr txBox="1"/>
          <p:nvPr/>
        </p:nvSpPr>
        <p:spPr>
          <a:xfrm>
            <a:off x="311700" y="1090050"/>
            <a:ext cx="8268000" cy="3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href - Para onde o link deve ser direcionado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Relativo ou absoluto</a:t>
            </a:r>
            <a:endParaRPr sz="1800">
              <a:solidFill>
                <a:srgbClr val="EFEFEF"/>
              </a:solidFill>
            </a:endParaRPr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Char char="■"/>
            </a:pP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2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2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"contato.html"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2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Contato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2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2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b="1" sz="19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-3683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200"/>
              <a:buChar char="■"/>
            </a:pP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"https://www.google.com.br"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Ir para Google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2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Podem ser específicos</a:t>
            </a:r>
            <a:endParaRPr sz="1800">
              <a:solidFill>
                <a:srgbClr val="EFEFEF"/>
              </a:solidFill>
            </a:endParaRPr>
          </a:p>
          <a:p>
            <a:pPr indent="-3683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200"/>
              <a:buChar char="■"/>
            </a:pP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"mailto:renato@easydeco.com.br"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Enviar email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200">
              <a:solidFill>
                <a:srgbClr val="EFEFEF"/>
              </a:solidFill>
            </a:endParaRPr>
          </a:p>
          <a:p>
            <a:pPr indent="-3683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200"/>
              <a:buChar char="■"/>
            </a:pP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"tel:+5511996861235"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Ligar para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2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/>
        </p:nvSpPr>
        <p:spPr>
          <a:xfrm>
            <a:off x="311700" y="2926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800">
                <a:solidFill>
                  <a:srgbClr val="FFFFFF"/>
                </a:solidFill>
              </a:rPr>
              <a:t>Links &lt;a&gt;</a:t>
            </a:r>
            <a:endParaRPr sz="2800">
              <a:solidFill>
                <a:srgbClr val="FFFFFF"/>
              </a:solidFill>
            </a:endParaRPr>
          </a:p>
        </p:txBody>
      </p:sp>
      <p:sp>
        <p:nvSpPr>
          <p:cNvPr id="109" name="Google Shape;109;p21"/>
          <p:cNvSpPr txBox="1"/>
          <p:nvPr/>
        </p:nvSpPr>
        <p:spPr>
          <a:xfrm>
            <a:off x="311700" y="1090050"/>
            <a:ext cx="8268000" cy="382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●"/>
            </a:pPr>
            <a:r>
              <a:rPr lang="pt-BR" sz="1800">
                <a:solidFill>
                  <a:srgbClr val="EFEFEF"/>
                </a:solidFill>
              </a:rPr>
              <a:t>target - como será aberta no browser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_self (padrão): mesma aba/janela</a:t>
            </a:r>
            <a:endParaRPr sz="1800">
              <a:solidFill>
                <a:srgbClr val="EFEFEF"/>
              </a:solidFill>
            </a:endParaRPr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Char char="○"/>
            </a:pPr>
            <a:r>
              <a:rPr lang="pt-BR" sz="1800">
                <a:solidFill>
                  <a:srgbClr val="EFEFEF"/>
                </a:solidFill>
              </a:rPr>
              <a:t>_blank: nova aba/janela</a:t>
            </a:r>
            <a:endParaRPr sz="1800">
              <a:solidFill>
                <a:srgbClr val="EFEFEF"/>
              </a:solidFill>
            </a:endParaRPr>
          </a:p>
          <a:p>
            <a:pPr indent="-36195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100"/>
              <a:buChar char="■"/>
            </a:pP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href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"https://www.google.com.br"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pt-BR" sz="13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target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pt-BR" sz="13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"_blank"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r>
              <a:rPr lang="pt-BR" sz="13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Ir para Google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&lt;/</a:t>
            </a:r>
            <a:r>
              <a:rPr lang="pt-BR" sz="13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a</a:t>
            </a:r>
            <a:r>
              <a:rPr lang="pt-BR" sz="1300">
                <a:solidFill>
                  <a:srgbClr val="808080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&gt;</a:t>
            </a:r>
            <a:endParaRPr sz="2100">
              <a:solidFill>
                <a:srgbClr val="EFEFEF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808080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